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36"/>
  </p:notesMasterIdLst>
  <p:sldIdLst>
    <p:sldId id="256" r:id="rId3"/>
    <p:sldId id="257" r:id="rId4"/>
    <p:sldId id="28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82" r:id="rId13"/>
    <p:sldId id="283" r:id="rId14"/>
    <p:sldId id="265" r:id="rId15"/>
    <p:sldId id="266" r:id="rId16"/>
    <p:sldId id="288" r:id="rId17"/>
    <p:sldId id="267" r:id="rId18"/>
    <p:sldId id="268" r:id="rId19"/>
    <p:sldId id="269" r:id="rId20"/>
    <p:sldId id="270" r:id="rId21"/>
    <p:sldId id="286" r:id="rId22"/>
    <p:sldId id="284" r:id="rId23"/>
    <p:sldId id="285" r:id="rId24"/>
    <p:sldId id="287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WLXvi5EGRb38Wkq3/K6GQJMvg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66ed50b3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7666ed50b3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814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01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666ed50b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7666ed50b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478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666ed50b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7666ed50b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66ed50b3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7666ed50b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66ed50b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666ed50b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666ed50b3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7666ed50b3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583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798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851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10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666ed50b3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7666ed50b3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666ed50b3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7666ed50b3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666ed50b3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7666ed50b3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666ed50b3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7666ed50b3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666ed50b3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7666ed50b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666ed50b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7666ed50b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548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66ed50b3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7666ed50b3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666ed50b3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7666ed50b3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666ed50b3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7666ed50b3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666ed50b3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7666ed50b3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Images &amp; Contents Layout">
  <p:cSld name="30_Images &amp; Contents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>
            <a:spLocks noGrp="1"/>
          </p:cNvSpPr>
          <p:nvPr>
            <p:ph type="pic" idx="2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61"/>
          <p:cNvSpPr>
            <a:spLocks noGrp="1"/>
          </p:cNvSpPr>
          <p:nvPr>
            <p:ph type="pic" idx="3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 slide layout">
  <p:cSld name="3_Image slide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3"/>
          <p:cNvSpPr/>
          <p:nvPr/>
        </p:nvSpPr>
        <p:spPr>
          <a:xfrm rot="10800000">
            <a:off x="5119026" y="0"/>
            <a:ext cx="7072972" cy="6858000"/>
          </a:xfrm>
          <a:custGeom>
            <a:avLst/>
            <a:gdLst/>
            <a:ahLst/>
            <a:cxnLst/>
            <a:rect l="l" t="t" r="r" b="b"/>
            <a:pathLst>
              <a:path w="7072972" h="6858000" extrusionOk="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3"/>
          <p:cNvSpPr>
            <a:spLocks noGrp="1"/>
          </p:cNvSpPr>
          <p:nvPr>
            <p:ph type="pic" idx="2"/>
          </p:nvPr>
        </p:nvSpPr>
        <p:spPr>
          <a:xfrm>
            <a:off x="2" y="0"/>
            <a:ext cx="70731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Images &amp; Contents Layout">
  <p:cSld name="31_Images &amp; Contents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5"/>
          <p:cNvSpPr>
            <a:spLocks noGrp="1"/>
          </p:cNvSpPr>
          <p:nvPr>
            <p:ph type="pic" idx="2"/>
          </p:nvPr>
        </p:nvSpPr>
        <p:spPr>
          <a:xfrm>
            <a:off x="799070" y="1223317"/>
            <a:ext cx="5441100" cy="472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 slide layout">
  <p:cSld name="2_Image slide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6"/>
          <p:cNvSpPr/>
          <p:nvPr/>
        </p:nvSpPr>
        <p:spPr>
          <a:xfrm>
            <a:off x="0" y="2996952"/>
            <a:ext cx="12192000" cy="187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66"/>
          <p:cNvGrpSpPr/>
          <p:nvPr/>
        </p:nvGrpSpPr>
        <p:grpSpPr>
          <a:xfrm>
            <a:off x="4763854" y="1553530"/>
            <a:ext cx="2664156" cy="4683652"/>
            <a:chOff x="445712" y="1449040"/>
            <a:chExt cx="2112900" cy="3924300"/>
          </a:xfrm>
        </p:grpSpPr>
        <p:sp>
          <p:nvSpPr>
            <p:cNvPr id="42" name="Google Shape;42;p66"/>
            <p:cNvSpPr/>
            <p:nvPr/>
          </p:nvSpPr>
          <p:spPr>
            <a:xfrm>
              <a:off x="445712" y="1449040"/>
              <a:ext cx="2112900" cy="39243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66"/>
            <p:cNvSpPr/>
            <p:nvPr/>
          </p:nvSpPr>
          <p:spPr>
            <a:xfrm>
              <a:off x="1379920" y="1650572"/>
              <a:ext cx="216000" cy="345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" name="Google Shape;44;p66"/>
            <p:cNvGrpSpPr/>
            <p:nvPr/>
          </p:nvGrpSpPr>
          <p:grpSpPr>
            <a:xfrm>
              <a:off x="1407683" y="5045752"/>
              <a:ext cx="211974" cy="211974"/>
              <a:chOff x="1549420" y="5712364"/>
              <a:chExt cx="312600" cy="312600"/>
            </a:xfrm>
          </p:grpSpPr>
          <p:sp>
            <p:nvSpPr>
              <p:cNvPr id="45" name="Google Shape;45;p66"/>
              <p:cNvSpPr/>
              <p:nvPr/>
            </p:nvSpPr>
            <p:spPr>
              <a:xfrm>
                <a:off x="1549420" y="5712364"/>
                <a:ext cx="312600" cy="3126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66"/>
              <p:cNvSpPr/>
              <p:nvPr/>
            </p:nvSpPr>
            <p:spPr>
              <a:xfrm>
                <a:off x="1634225" y="5796647"/>
                <a:ext cx="143100" cy="144000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66"/>
          <p:cNvSpPr>
            <a:spLocks noGrp="1"/>
          </p:cNvSpPr>
          <p:nvPr>
            <p:ph type="pic" idx="2"/>
          </p:nvPr>
        </p:nvSpPr>
        <p:spPr>
          <a:xfrm>
            <a:off x="4951770" y="1965170"/>
            <a:ext cx="2288400" cy="375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7"/>
          <p:cNvGrpSpPr/>
          <p:nvPr/>
        </p:nvGrpSpPr>
        <p:grpSpPr>
          <a:xfrm flipH="1">
            <a:off x="486250" y="477066"/>
            <a:ext cx="11704200" cy="5935200"/>
            <a:chOff x="-161093" y="477066"/>
            <a:chExt cx="11704200" cy="5935200"/>
          </a:xfrm>
        </p:grpSpPr>
        <p:cxnSp>
          <p:nvCxnSpPr>
            <p:cNvPr id="50" name="Google Shape;50;p67"/>
            <p:cNvCxnSpPr/>
            <p:nvPr/>
          </p:nvCxnSpPr>
          <p:spPr>
            <a:xfrm rot="10800000">
              <a:off x="-161093" y="477136"/>
              <a:ext cx="11704200" cy="0"/>
            </a:xfrm>
            <a:prstGeom prst="straightConnector1">
              <a:avLst/>
            </a:prstGeom>
            <a:noFill/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67"/>
            <p:cNvCxnSpPr/>
            <p:nvPr/>
          </p:nvCxnSpPr>
          <p:spPr>
            <a:xfrm rot="10800000">
              <a:off x="11543107" y="477066"/>
              <a:ext cx="0" cy="5935200"/>
            </a:xfrm>
            <a:prstGeom prst="straightConnector1">
              <a:avLst/>
            </a:prstGeom>
            <a:noFill/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67"/>
            <p:cNvCxnSpPr/>
            <p:nvPr/>
          </p:nvCxnSpPr>
          <p:spPr>
            <a:xfrm flipH="1">
              <a:off x="-161093" y="6392850"/>
              <a:ext cx="11704200" cy="13200"/>
            </a:xfrm>
            <a:prstGeom prst="straightConnector1">
              <a:avLst/>
            </a:prstGeom>
            <a:noFill/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" name="Google Shape;53;p67"/>
          <p:cNvSpPr>
            <a:spLocks noGrp="1"/>
          </p:cNvSpPr>
          <p:nvPr>
            <p:ph type="pic" idx="2"/>
          </p:nvPr>
        </p:nvSpPr>
        <p:spPr>
          <a:xfrm>
            <a:off x="5268686" y="0"/>
            <a:ext cx="69234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Images &amp; Contents">
  <p:cSld name="32_Images &amp; Conten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8"/>
          <p:cNvSpPr>
            <a:spLocks noGrp="1"/>
          </p:cNvSpPr>
          <p:nvPr>
            <p:ph type="pic" idx="2"/>
          </p:nvPr>
        </p:nvSpPr>
        <p:spPr>
          <a:xfrm>
            <a:off x="4227514" y="0"/>
            <a:ext cx="79644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2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3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73"/>
          <p:cNvSpPr/>
          <p:nvPr/>
        </p:nvSpPr>
        <p:spPr>
          <a:xfrm>
            <a:off x="354010" y="1131591"/>
            <a:ext cx="3560700" cy="540270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3"/>
          <p:cNvSpPr/>
          <p:nvPr/>
        </p:nvSpPr>
        <p:spPr>
          <a:xfrm>
            <a:off x="531933" y="1347500"/>
            <a:ext cx="153900" cy="5015100"/>
          </a:xfrm>
          <a:prstGeom prst="roundRect">
            <a:avLst>
              <a:gd name="adj" fmla="val 50000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3"/>
          <p:cNvSpPr/>
          <p:nvPr/>
        </p:nvSpPr>
        <p:spPr>
          <a:xfrm rot="5400000">
            <a:off x="3057175" y="1276603"/>
            <a:ext cx="685800" cy="68520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3"/>
          <p:cNvSpPr txBox="1"/>
          <p:nvPr/>
        </p:nvSpPr>
        <p:spPr>
          <a:xfrm>
            <a:off x="711704" y="1637214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3"/>
          <p:cNvSpPr txBox="1"/>
          <p:nvPr/>
        </p:nvSpPr>
        <p:spPr>
          <a:xfrm>
            <a:off x="711704" y="2127463"/>
            <a:ext cx="22323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3"/>
          <p:cNvSpPr txBox="1"/>
          <p:nvPr/>
        </p:nvSpPr>
        <p:spPr>
          <a:xfrm>
            <a:off x="721229" y="5808438"/>
            <a:ext cx="223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3"/>
          <p:cNvSpPr txBox="1"/>
          <p:nvPr/>
        </p:nvSpPr>
        <p:spPr>
          <a:xfrm>
            <a:off x="721229" y="4450324"/>
            <a:ext cx="27174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layout">
  <p:cSld name="Image slide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13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>
            <a:spLocks noGrp="1"/>
          </p:cNvSpPr>
          <p:nvPr>
            <p:ph type="pic" idx="3"/>
          </p:nvPr>
        </p:nvSpPr>
        <p:spPr>
          <a:xfrm>
            <a:off x="905623" y="2078266"/>
            <a:ext cx="229830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56"/>
          <p:cNvSpPr>
            <a:spLocks noGrp="1"/>
          </p:cNvSpPr>
          <p:nvPr>
            <p:ph type="pic" idx="4"/>
          </p:nvPr>
        </p:nvSpPr>
        <p:spPr>
          <a:xfrm>
            <a:off x="6282361" y="2078266"/>
            <a:ext cx="229830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56"/>
          <p:cNvSpPr>
            <a:spLocks noGrp="1"/>
          </p:cNvSpPr>
          <p:nvPr>
            <p:ph type="pic" idx="5"/>
          </p:nvPr>
        </p:nvSpPr>
        <p:spPr>
          <a:xfrm>
            <a:off x="3593992" y="2078266"/>
            <a:ext cx="229830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56"/>
          <p:cNvSpPr>
            <a:spLocks noGrp="1"/>
          </p:cNvSpPr>
          <p:nvPr>
            <p:ph type="pic" idx="6"/>
          </p:nvPr>
        </p:nvSpPr>
        <p:spPr>
          <a:xfrm>
            <a:off x="8970731" y="2078266"/>
            <a:ext cx="229830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56"/>
          <p:cNvSpPr txBox="1">
            <a:spLocks noGrp="1"/>
          </p:cNvSpPr>
          <p:nvPr>
            <p:ph type="body" idx="1"/>
          </p:nvPr>
        </p:nvSpPr>
        <p:spPr>
          <a:xfrm>
            <a:off x="323529" y="740105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9"/>
          <p:cNvSpPr>
            <a:spLocks noGrp="1"/>
          </p:cNvSpPr>
          <p:nvPr>
            <p:ph type="pic" idx="2"/>
          </p:nvPr>
        </p:nvSpPr>
        <p:spPr>
          <a:xfrm>
            <a:off x="0" y="2160665"/>
            <a:ext cx="12192000" cy="2502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9"/>
          <p:cNvSpPr/>
          <p:nvPr/>
        </p:nvSpPr>
        <p:spPr>
          <a:xfrm>
            <a:off x="0" y="2026940"/>
            <a:ext cx="12192000" cy="72000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9"/>
          <p:cNvSpPr/>
          <p:nvPr/>
        </p:nvSpPr>
        <p:spPr>
          <a:xfrm>
            <a:off x="0" y="4725144"/>
            <a:ext cx="12192000" cy="72000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8081/volunteer/main_join/main.vo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"/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76" name="Google Shape;76;p1"/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0"/>
              </a:schemeClr>
            </a:solidFill>
            <a:ln w="158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/>
              <a:ahLst/>
              <a:cxnLst/>
              <a:rect l="l" t="t" r="r" b="b"/>
              <a:pathLst>
                <a:path w="476008" h="184091" extrusionOk="0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/>
              <a:ahLst/>
              <a:cxnLst/>
              <a:rect l="l" t="t" r="r" b="b"/>
              <a:pathLst>
                <a:path w="164495" h="212876" extrusionOk="0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/>
              <a:ahLst/>
              <a:cxnLst/>
              <a:rect l="l" t="t" r="r" b="b"/>
              <a:pathLst>
                <a:path w="101600" h="220133" extrusionOk="0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/>
              <a:ahLst/>
              <a:cxnLst/>
              <a:rect l="l" t="t" r="r" b="b"/>
              <a:pathLst>
                <a:path w="101600" h="220133" extrusionOk="0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/>
              <a:ahLst/>
              <a:cxnLst/>
              <a:rect l="l" t="t" r="r" b="b"/>
              <a:pathLst>
                <a:path w="253314" h="77558" extrusionOk="0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1">
            <a:hlinkClick r:id="rId3"/>
          </p:cNvPr>
          <p:cNvSpPr txBox="1"/>
          <p:nvPr/>
        </p:nvSpPr>
        <p:spPr>
          <a:xfrm>
            <a:off x="6741941" y="6467568"/>
            <a:ext cx="5169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FFFFFF"/>
                </a:solidFill>
                <a:hlinkClick r:id="rId4"/>
              </a:rPr>
              <a:t>http://localhost:8081/volunteer/main_join/main.vol#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6903113" y="3952010"/>
            <a:ext cx="500844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봉찾사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</a:rPr>
              <a:t>봉사자를  찾는 사이트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666ed50b3_1_83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400"/>
              <a:t>테이블정의서</a:t>
            </a:r>
            <a:r>
              <a:rPr lang="en-US" sz="3000"/>
              <a:t>(board)</a:t>
            </a:r>
            <a:endParaRPr sz="3000"/>
          </a:p>
        </p:txBody>
      </p:sp>
      <p:pic>
        <p:nvPicPr>
          <p:cNvPr id="224" name="Google Shape;224;g7666ed50b3_1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704984"/>
            <a:ext cx="108585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" y="0"/>
            <a:ext cx="8006862" cy="6858000"/>
          </a:xfrm>
          <a:prstGeom prst="rect">
            <a:avLst/>
          </a:prstGeom>
        </p:spPr>
      </p:pic>
      <p:sp>
        <p:nvSpPr>
          <p:cNvPr id="853" name="Google Shape;853;p23"/>
          <p:cNvSpPr txBox="1"/>
          <p:nvPr/>
        </p:nvSpPr>
        <p:spPr>
          <a:xfrm>
            <a:off x="8381003" y="2276558"/>
            <a:ext cx="330119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ERD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 smtClean="0"/>
              <a:t>다이어그램</a:t>
            </a:r>
            <a:endParaRPr sz="4400" dirty="0"/>
          </a:p>
        </p:txBody>
      </p:sp>
      <p:sp>
        <p:nvSpPr>
          <p:cNvPr id="854" name="Google Shape;854;p23"/>
          <p:cNvSpPr/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23"/>
          <p:cNvSpPr/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71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7"/>
          <p:cNvSpPr txBox="1"/>
          <p:nvPr/>
        </p:nvSpPr>
        <p:spPr>
          <a:xfrm>
            <a:off x="252864" y="513368"/>
            <a:ext cx="3701939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solidFill>
                  <a:schemeClr val="accent1"/>
                </a:solidFill>
              </a:rPr>
              <a:t>업무프로세스</a:t>
            </a:r>
            <a:endParaRPr dirty="0"/>
          </a:p>
          <a:p>
            <a:pPr lvl="0"/>
            <a:r>
              <a:rPr lang="en-US" sz="36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3200" b="1" dirty="0"/>
              <a:t>Gantt chart</a:t>
            </a:r>
            <a:r>
              <a:rPr lang="en-US" altLang="ko-KR" sz="36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600" dirty="0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dirty="0" err="1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주차별</a:t>
            </a:r>
            <a:r>
              <a:rPr lang="ko-KR" altLang="en-US" sz="3600" dirty="0" smtClean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업무</a:t>
            </a:r>
            <a:endParaRPr lang="en-US" altLang="ko-KR" sz="3600" dirty="0" smtClean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기획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설계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 개발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추가사항</a:t>
            </a:r>
            <a:r>
              <a:rPr lang="ko-KR" altLang="en-US" sz="1600" b="1" dirty="0" smtClean="0"/>
              <a:t> 개발</a:t>
            </a:r>
            <a:r>
              <a:rPr lang="en-US" altLang="ko-KR" sz="1600" b="1" dirty="0" smtClean="0"/>
              <a:t>, </a:t>
            </a:r>
            <a:r>
              <a:rPr lang="ko-KR" altLang="en-US" sz="1600" b="1" dirty="0" err="1" smtClean="0"/>
              <a:t>오류수정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유지보수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테스트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 보고서</a:t>
            </a:r>
            <a:r>
              <a:rPr lang="en-US" altLang="ko-KR" sz="1600" b="1" dirty="0" smtClean="0"/>
              <a:t>)</a:t>
            </a:r>
            <a:endParaRPr sz="1600" b="1" dirty="0" smtClean="0"/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7417" b="7417"/>
          <a:stretch>
            <a:fillRect/>
          </a:stretch>
        </p:blipFill>
        <p:spPr>
          <a:xfrm>
            <a:off x="0" y="3575050"/>
            <a:ext cx="8099425" cy="2736850"/>
          </a:xfrm>
          <a:prstGeom prst="rect">
            <a:avLst/>
          </a:prstGeom>
        </p:spPr>
      </p:pic>
      <p:pic>
        <p:nvPicPr>
          <p:cNvPr id="6" name="그림 개체 틀 5"/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6597" b="6597"/>
          <a:stretch>
            <a:fillRect/>
          </a:stretch>
        </p:blipFill>
        <p:spPr>
          <a:xfrm>
            <a:off x="4092575" y="546100"/>
            <a:ext cx="8099425" cy="27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2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0"/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230" name="Google Shape;230;p20"/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/>
              <a:ahLst/>
              <a:cxnLst/>
              <a:rect l="l" t="t" r="r" b="b"/>
              <a:pathLst>
                <a:path w="19050" h="66675" extrusionOk="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/>
              <a:ahLst/>
              <a:cxnLst/>
              <a:rect l="l" t="t" r="r" b="b"/>
              <a:pathLst>
                <a:path w="19050" h="66675" extrusionOk="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/>
              <a:ahLst/>
              <a:cxnLst/>
              <a:rect l="l" t="t" r="r" b="b"/>
              <a:pathLst>
                <a:path w="19050" h="66675" extrusionOk="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/>
              <a:ahLst/>
              <a:cxnLst/>
              <a:rect l="l" t="t" r="r" b="b"/>
              <a:pathLst>
                <a:path w="400050" h="828675" extrusionOk="0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/>
              <a:ahLst/>
              <a:cxnLst/>
              <a:rect l="l" t="t" r="r" b="b"/>
              <a:pathLst>
                <a:path w="390525" h="819150" extrusionOk="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/>
              <a:ahLst/>
              <a:cxnLst/>
              <a:rect l="l" t="t" r="r" b="b"/>
              <a:pathLst>
                <a:path w="333375" h="590550" extrusionOk="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" name="Google Shape;236;p20"/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37" name="Google Shape;237;p20"/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9" name="Google Shape;239;p20"/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/>
              <a:ahLst/>
              <a:cxnLst/>
              <a:rect l="l" t="t" r="r" b="b"/>
              <a:pathLst>
                <a:path w="1119116" h="2330356" extrusionOk="0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20"/>
          <p:cNvSpPr txBox="1"/>
          <p:nvPr/>
        </p:nvSpPr>
        <p:spPr>
          <a:xfrm>
            <a:off x="536897" y="513533"/>
            <a:ext cx="5896140" cy="71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lt1"/>
                </a:solidFill>
              </a:rPr>
              <a:t>04. 기능구현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932306" y="3173034"/>
            <a:ext cx="556800" cy="55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932306" y="3893114"/>
            <a:ext cx="556800" cy="55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932306" y="4613194"/>
            <a:ext cx="556800" cy="55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932306" y="5333274"/>
            <a:ext cx="556800" cy="55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536897" y="1233612"/>
            <a:ext cx="594942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Spring Framework 기반으로 제작된 웹사이트입니다.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Matalize CSS를 사용해 깔끔하고, 심플한 인터페이스를 구현했습니다.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972738" y="3255114"/>
            <a:ext cx="4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972738" y="3975194"/>
            <a:ext cx="4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972738" y="4695274"/>
            <a:ext cx="4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972738" y="5415354"/>
            <a:ext cx="4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20"/>
          <p:cNvGrpSpPr/>
          <p:nvPr/>
        </p:nvGrpSpPr>
        <p:grpSpPr>
          <a:xfrm>
            <a:off x="1553147" y="3804675"/>
            <a:ext cx="3828480" cy="738664"/>
            <a:chOff x="2551705" y="4283314"/>
            <a:chExt cx="2357003" cy="738664"/>
          </a:xfrm>
        </p:grpSpPr>
        <p:sp>
          <p:nvSpPr>
            <p:cNvPr id="253" name="Google Shape;253;p20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장애인이 쉽게 사용하게끔 단순하고, 직관적입니다.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</a:rPr>
                <a:t>Kakao API와 Ajax를 활용해 페이지가 단순하게 작동합니다</a:t>
              </a:r>
              <a:r>
                <a:rPr lang="en-US" sz="1200">
                  <a:solidFill>
                    <a:schemeClr val="lt1"/>
                  </a:solidFill>
                </a:rPr>
                <a:t>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0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장애인 페이지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20"/>
          <p:cNvGrpSpPr/>
          <p:nvPr/>
        </p:nvGrpSpPr>
        <p:grpSpPr>
          <a:xfrm>
            <a:off x="1553147" y="3085837"/>
            <a:ext cx="3828641" cy="738699"/>
            <a:chOff x="2551705" y="4283314"/>
            <a:chExt cx="2357102" cy="738699"/>
          </a:xfrm>
        </p:grpSpPr>
        <p:sp>
          <p:nvSpPr>
            <p:cNvPr id="256" name="Google Shape;256;p20"/>
            <p:cNvSpPr txBox="1"/>
            <p:nvPr/>
          </p:nvSpPr>
          <p:spPr>
            <a:xfrm>
              <a:off x="2551707" y="4560313"/>
              <a:ext cx="235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Matalize CSS를 사용하였습니다. 봉사자와 장애인 페이지로 이동이 가능합니다.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0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메인화면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20"/>
          <p:cNvGrpSpPr/>
          <p:nvPr/>
        </p:nvGrpSpPr>
        <p:grpSpPr>
          <a:xfrm>
            <a:off x="1553147" y="4523513"/>
            <a:ext cx="3828480" cy="738664"/>
            <a:chOff x="2551705" y="4283314"/>
            <a:chExt cx="2357003" cy="738664"/>
          </a:xfrm>
        </p:grpSpPr>
        <p:sp>
          <p:nvSpPr>
            <p:cNvPr id="259" name="Google Shape;259;p20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활동내역과 랭킹, 게시판 등을 확인할수 있습니다.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R을 사용하여 봉사내역을 그래프로 표현합니다.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60" name="Google Shape;260;p20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봉사자 페이지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20"/>
          <p:cNvGrpSpPr/>
          <p:nvPr/>
        </p:nvGrpSpPr>
        <p:grpSpPr>
          <a:xfrm>
            <a:off x="1553147" y="5242351"/>
            <a:ext cx="3828480" cy="738664"/>
            <a:chOff x="2551705" y="4283314"/>
            <a:chExt cx="2357003" cy="738664"/>
          </a:xfrm>
        </p:grpSpPr>
        <p:sp>
          <p:nvSpPr>
            <p:cNvPr id="262" name="Google Shape;262;p20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KAKAO 로그인서비스를 이용하여, KAKAO에서 받은 회원정보를 관리합니다.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0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회원 관리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20"/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0"/>
          <p:cNvSpPr/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 extrusionOk="0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0"/>
          <p:cNvSpPr/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 extrusionOk="0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0"/>
          <p:cNvSpPr/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 extrusionOk="0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0"/>
          <p:cNvSpPr/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 extrusionOk="0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0"/>
          <p:cNvSpPr/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 extrusionOk="0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8478318" y="2370499"/>
            <a:ext cx="1864003" cy="1135526"/>
          </a:xfrm>
          <a:custGeom>
            <a:avLst/>
            <a:gdLst/>
            <a:ahLst/>
            <a:cxnLst/>
            <a:rect l="l" t="t" r="r" b="b"/>
            <a:pathLst>
              <a:path w="2491326" h="1517683" extrusionOk="0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 extrusionOk="0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 extrusionOk="0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0"/>
          <p:cNvSpPr/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 extrusionOk="0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0"/>
          <p:cNvSpPr/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 extrusionOk="0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 extrusionOk="0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6152509" y="2175849"/>
            <a:ext cx="1610485" cy="12517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6380863" y="2761548"/>
            <a:ext cx="1420858" cy="12517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6874147" y="2468698"/>
            <a:ext cx="615706" cy="12517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7607191" y="2468698"/>
            <a:ext cx="615706" cy="12517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666ed50b3_0_88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FFFF"/>
                </a:solidFill>
              </a:rPr>
              <a:t>location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main_join/main.vol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FFFF"/>
                </a:solidFill>
              </a:rPr>
              <a:t>description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1.Matalize SLIDE 사용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5초마다 화면과 텍스트 슬라이드로 전환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2.장애인과 봉사자 페이지로 들어가는 버튼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세션이 없을 경우 KAKAO 로그인페이지로 이동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KAKAO 로그인후 회원이 아닐시 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회원가입페이지로 이동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5" name="Google Shape;285;g7666ed50b3_0_88"/>
          <p:cNvSpPr/>
          <p:nvPr/>
        </p:nvSpPr>
        <p:spPr>
          <a:xfrm>
            <a:off x="8478623" y="873746"/>
            <a:ext cx="638701" cy="590708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7666ed50b3_0_88"/>
          <p:cNvSpPr/>
          <p:nvPr/>
        </p:nvSpPr>
        <p:spPr>
          <a:xfrm rot="10800000">
            <a:off x="11172013" y="4824435"/>
            <a:ext cx="638701" cy="590708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7666ed50b3_0_88"/>
          <p:cNvSpPr txBox="1"/>
          <p:nvPr/>
        </p:nvSpPr>
        <p:spPr>
          <a:xfrm>
            <a:off x="536897" y="513533"/>
            <a:ext cx="58962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/>
              <a:t>기능구현</a:t>
            </a:r>
            <a:r>
              <a:rPr lang="en-US" sz="3000"/>
              <a:t>(메인)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7666ed50b3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6933"/>
            <a:ext cx="8087775" cy="40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3"/>
          <p:cNvSpPr txBox="1"/>
          <p:nvPr/>
        </p:nvSpPr>
        <p:spPr>
          <a:xfrm>
            <a:off x="9259746" y="2942573"/>
            <a:ext cx="2410873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Location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bg1"/>
                </a:solidFill>
              </a:rPr>
              <a:t>v</a:t>
            </a:r>
            <a:r>
              <a:rPr lang="en-US" sz="1000" dirty="0" smtClean="0">
                <a:solidFill>
                  <a:schemeClr val="bg1"/>
                </a:solidFill>
              </a:rPr>
              <a:t>olunteer/</a:t>
            </a:r>
            <a:r>
              <a:rPr lang="en-US" sz="1000" dirty="0" err="1" smtClean="0">
                <a:solidFill>
                  <a:schemeClr val="bg1"/>
                </a:solidFill>
              </a:rPr>
              <a:t>main.vol</a:t>
            </a:r>
            <a:endParaRPr lang="en-US" sz="1000" dirty="0" smtClean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bg1"/>
                </a:solidFill>
              </a:rPr>
              <a:t>Description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 smtClean="0">
                <a:solidFill>
                  <a:schemeClr val="bg1"/>
                </a:solidFill>
              </a:rPr>
              <a:t>1. </a:t>
            </a:r>
            <a:r>
              <a:rPr lang="ko-KR" altLang="en-US" sz="1000" dirty="0" smtClean="0">
                <a:solidFill>
                  <a:schemeClr val="bg1"/>
                </a:solidFill>
              </a:rPr>
              <a:t>원하는 날짜의 선택 후</a:t>
            </a:r>
            <a:r>
              <a:rPr lang="en-US" altLang="ko-KR" sz="1000" dirty="0" smtClean="0">
                <a:solidFill>
                  <a:schemeClr val="bg1"/>
                </a:solidFill>
              </a:rPr>
              <a:t>,  </a:t>
            </a:r>
            <a:r>
              <a:rPr lang="ko-KR" altLang="en-US" sz="1000" dirty="0" smtClean="0">
                <a:solidFill>
                  <a:schemeClr val="bg1"/>
                </a:solidFill>
              </a:rPr>
              <a:t>찾기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 smtClean="0">
                <a:solidFill>
                  <a:schemeClr val="bg1"/>
                </a:solidFill>
              </a:rPr>
              <a:t>2. </a:t>
            </a:r>
            <a:r>
              <a:rPr lang="ko-KR" altLang="en-US" sz="1000" dirty="0" smtClean="0">
                <a:solidFill>
                  <a:schemeClr val="bg1"/>
                </a:solidFill>
              </a:rPr>
              <a:t>선택한 날짜의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년도별</a:t>
            </a:r>
            <a:r>
              <a:rPr lang="ko-KR" altLang="en-US" sz="1000" dirty="0" smtClean="0">
                <a:solidFill>
                  <a:schemeClr val="bg1"/>
                </a:solidFill>
              </a:rPr>
              <a:t> 그래프 출력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 smtClean="0">
                <a:solidFill>
                  <a:schemeClr val="bg1"/>
                </a:solidFill>
              </a:rPr>
              <a:t>3. </a:t>
            </a:r>
            <a:r>
              <a:rPr lang="ko-KR" altLang="en-US" sz="1000" dirty="0" smtClean="0">
                <a:solidFill>
                  <a:schemeClr val="bg1"/>
                </a:solidFill>
              </a:rPr>
              <a:t>후원자 순위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봉사순위를</a:t>
            </a:r>
            <a:r>
              <a:rPr lang="ko-KR" altLang="en-US" sz="1000" dirty="0" smtClean="0">
                <a:solidFill>
                  <a:schemeClr val="bg1"/>
                </a:solidFill>
              </a:rPr>
              <a:t> 보여주는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카드박스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en-US" sz="1000" dirty="0" smtClean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 smtClean="0">
              <a:solidFill>
                <a:schemeClr val="bg1"/>
              </a:solidFill>
            </a:endParaRPr>
          </a:p>
        </p:txBody>
      </p:sp>
      <p:sp>
        <p:nvSpPr>
          <p:cNvPr id="854" name="Google Shape;854;p23"/>
          <p:cNvSpPr/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23"/>
          <p:cNvSpPr/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7" y="1169105"/>
            <a:ext cx="8265336" cy="5085779"/>
          </a:xfrm>
          <a:prstGeom prst="rect">
            <a:avLst/>
          </a:prstGeom>
        </p:spPr>
      </p:pic>
      <p:sp>
        <p:nvSpPr>
          <p:cNvPr id="10" name="Google Shape;775;p2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rgbClr val="262626"/>
              </a:buClr>
              <a:buSzPts val="5400"/>
            </a:pPr>
            <a:r>
              <a:rPr lang="ko-KR" altLang="en-US" sz="4800" dirty="0" err="1" smtClean="0"/>
              <a:t>기능구현</a:t>
            </a:r>
            <a:r>
              <a:rPr lang="en-US" altLang="ko-KR" sz="3000" dirty="0" smtClean="0"/>
              <a:t>(</a:t>
            </a:r>
            <a:r>
              <a:rPr lang="ko-KR" altLang="en-US" sz="3000" dirty="0" smtClean="0"/>
              <a:t>봉사자 페이지</a:t>
            </a:r>
            <a:r>
              <a:rPr lang="en-US" altLang="ko-KR" sz="3000" dirty="0" smtClean="0"/>
              <a:t>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54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66ed50b3_0_112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g7666ed50b3_0_112"/>
          <p:cNvSpPr/>
          <p:nvPr/>
        </p:nvSpPr>
        <p:spPr>
          <a:xfrm>
            <a:off x="8478623" y="873746"/>
            <a:ext cx="638701" cy="590708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7666ed50b3_0_112"/>
          <p:cNvSpPr/>
          <p:nvPr/>
        </p:nvSpPr>
        <p:spPr>
          <a:xfrm rot="10800000">
            <a:off x="11172013" y="4824435"/>
            <a:ext cx="638701" cy="590708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7666ed50b3_0_112"/>
          <p:cNvSpPr txBox="1"/>
          <p:nvPr/>
        </p:nvSpPr>
        <p:spPr>
          <a:xfrm>
            <a:off x="536897" y="513533"/>
            <a:ext cx="58962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/>
              <a:t>기능구현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7666ed50b3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6933"/>
            <a:ext cx="8087781" cy="411633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7666ed50b3_0_112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location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disabled/disabledMain.vol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description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1.네비바 회원정보수정, 게시판, 후원, 로그아웃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2.봉사내용과 시간을 입력후 도움요청 버튼을 클릭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도움요청시 같은 지역내 모든 봉사자들에게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문자메세지를 보냄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봉사자가 문자를 확인후 수락을 하면 수락한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봉사자들의 리스트가 화면에 표시됨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3.필터기능 성별과 나이를 필터링하여 지도에 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마커를 찍어줌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4.KAKAO 지도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로그인한 장애인주소를 중심으로 지도를 띄워줌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member.json에 저장된 봉사자들의 마커를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지도에 찍어줌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마커 클릭시 기본정보가 인포윈도우로 띄워줌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재클릭시 인포윈도우 닫음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필터 적용시 모든 마커를 삭제후 필터링한 마커를 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다시 찍음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666ed50b3_0_119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g7666ed50b3_0_119"/>
          <p:cNvSpPr/>
          <p:nvPr/>
        </p:nvSpPr>
        <p:spPr>
          <a:xfrm>
            <a:off x="8478623" y="873746"/>
            <a:ext cx="638701" cy="590708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7666ed50b3_0_119"/>
          <p:cNvSpPr/>
          <p:nvPr/>
        </p:nvSpPr>
        <p:spPr>
          <a:xfrm rot="10800000">
            <a:off x="11172013" y="4824435"/>
            <a:ext cx="638701" cy="590708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7666ed50b3_0_119"/>
          <p:cNvSpPr txBox="1"/>
          <p:nvPr/>
        </p:nvSpPr>
        <p:spPr>
          <a:xfrm>
            <a:off x="536897" y="513533"/>
            <a:ext cx="58962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/>
              <a:t>기능구현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7666ed50b3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6933"/>
            <a:ext cx="8087778" cy="411625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7666ed50b3_0_119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location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board/boardList.vol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description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1.네비바 회원정보수정, 게시판, 후원, 로그아웃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2.게시글 클릭시 해당 게시물로 이동(boardContent.vol)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3.이름 클릭시 회원정보 새창으로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   띄움(commons/memberInfo.vol)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4.글쓰기버튼(boardWrite.vol)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666ed50b3_0_126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g7666ed50b3_0_126"/>
          <p:cNvSpPr/>
          <p:nvPr/>
        </p:nvSpPr>
        <p:spPr>
          <a:xfrm>
            <a:off x="8478623" y="873746"/>
            <a:ext cx="638701" cy="590708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7666ed50b3_0_126"/>
          <p:cNvSpPr/>
          <p:nvPr/>
        </p:nvSpPr>
        <p:spPr>
          <a:xfrm rot="10800000">
            <a:off x="11172013" y="4824435"/>
            <a:ext cx="638701" cy="590708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7666ed50b3_0_126"/>
          <p:cNvSpPr txBox="1"/>
          <p:nvPr/>
        </p:nvSpPr>
        <p:spPr>
          <a:xfrm>
            <a:off x="536897" y="513533"/>
            <a:ext cx="58962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/>
              <a:t>기능구현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7666ed50b3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6933"/>
            <a:ext cx="8087780" cy="37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7666ed50b3_0_126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location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commons/donation.vol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description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1.네비바 회원정보수정, 게시판, 후원, 로그아웃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2.금액입력란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3.입력된 금액을 가지고 카카오페이(QR코드)페이지로 이동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66ed50b3_0_532"/>
          <p:cNvSpPr/>
          <p:nvPr/>
        </p:nvSpPr>
        <p:spPr>
          <a:xfrm>
            <a:off x="6003225" y="1057000"/>
            <a:ext cx="4685100" cy="1741800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7200">
                <a:solidFill>
                  <a:srgbClr val="FFFFFF"/>
                </a:solidFill>
              </a:rPr>
              <a:t>주요 코드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6106651" y="293611"/>
            <a:ext cx="5636400" cy="6270900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3"/>
          <p:cNvGrpSpPr/>
          <p:nvPr/>
        </p:nvGrpSpPr>
        <p:grpSpPr>
          <a:xfrm>
            <a:off x="6305942" y="1314520"/>
            <a:ext cx="5534098" cy="777600"/>
            <a:chOff x="6102442" y="1116381"/>
            <a:chExt cx="5534098" cy="777600"/>
          </a:xfrm>
        </p:grpSpPr>
        <p:sp>
          <p:nvSpPr>
            <p:cNvPr id="91" name="Google Shape;91;p3"/>
            <p:cNvSpPr txBox="1"/>
            <p:nvPr/>
          </p:nvSpPr>
          <p:spPr>
            <a:xfrm>
              <a:off x="6974841" y="1261814"/>
              <a:ext cx="4661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lt1"/>
                  </a:solidFill>
                </a:rPr>
                <a:t> 주제선정</a:t>
              </a:r>
              <a:endPara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 txBox="1"/>
            <p:nvPr/>
          </p:nvSpPr>
          <p:spPr>
            <a:xfrm>
              <a:off x="6102442" y="1116381"/>
              <a:ext cx="9810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6305942" y="2020262"/>
            <a:ext cx="5642698" cy="777600"/>
            <a:chOff x="6102442" y="683131"/>
            <a:chExt cx="5642698" cy="777600"/>
          </a:xfrm>
        </p:grpSpPr>
        <p:sp>
          <p:nvSpPr>
            <p:cNvPr id="94" name="Google Shape;94;p3"/>
            <p:cNvSpPr txBox="1"/>
            <p:nvPr/>
          </p:nvSpPr>
          <p:spPr>
            <a:xfrm>
              <a:off x="7083441" y="817939"/>
              <a:ext cx="4661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lt1"/>
                  </a:solidFill>
                </a:rPr>
                <a:t>구현목표</a:t>
              </a:r>
              <a:endPara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 txBox="1"/>
            <p:nvPr/>
          </p:nvSpPr>
          <p:spPr>
            <a:xfrm>
              <a:off x="6102442" y="683131"/>
              <a:ext cx="9810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6305892" y="2924737"/>
            <a:ext cx="5642698" cy="1352992"/>
            <a:chOff x="6102392" y="448614"/>
            <a:chExt cx="5642698" cy="1352992"/>
          </a:xfrm>
        </p:grpSpPr>
        <p:sp>
          <p:nvSpPr>
            <p:cNvPr id="97" name="Google Shape;97;p3"/>
            <p:cNvSpPr txBox="1"/>
            <p:nvPr/>
          </p:nvSpPr>
          <p:spPr>
            <a:xfrm>
              <a:off x="7083391" y="448614"/>
              <a:ext cx="4661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lt1"/>
                  </a:solidFill>
                </a:rPr>
                <a:t>개발환경</a:t>
              </a:r>
              <a:endPara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 txBox="1"/>
            <p:nvPr/>
          </p:nvSpPr>
          <p:spPr>
            <a:xfrm>
              <a:off x="6102392" y="1024006"/>
              <a:ext cx="9810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4400" b="1">
                  <a:solidFill>
                    <a:schemeClr val="lt1"/>
                  </a:solidFill>
                </a:rPr>
                <a:t>4</a:t>
              </a:r>
              <a:endParaRPr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3"/>
          <p:cNvGrpSpPr/>
          <p:nvPr/>
        </p:nvGrpSpPr>
        <p:grpSpPr>
          <a:xfrm>
            <a:off x="6305842" y="4274996"/>
            <a:ext cx="5627186" cy="1398871"/>
            <a:chOff x="6102342" y="659881"/>
            <a:chExt cx="5627186" cy="1398871"/>
          </a:xfrm>
        </p:grpSpPr>
        <p:sp>
          <p:nvSpPr>
            <p:cNvPr id="100" name="Google Shape;100;p3"/>
            <p:cNvSpPr txBox="1"/>
            <p:nvPr/>
          </p:nvSpPr>
          <p:spPr>
            <a:xfrm>
              <a:off x="7067828" y="1550852"/>
              <a:ext cx="4661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lt1"/>
                  </a:solidFill>
                </a:rPr>
                <a:t>스토리보드&amp;주요코드</a:t>
              </a:r>
              <a:endPara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 txBox="1"/>
            <p:nvPr/>
          </p:nvSpPr>
          <p:spPr>
            <a:xfrm>
              <a:off x="6102342" y="659881"/>
              <a:ext cx="9810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4400" b="1">
                  <a:solidFill>
                    <a:schemeClr val="lt1"/>
                  </a:solidFill>
                </a:rPr>
                <a:t>5</a:t>
              </a:r>
              <a:endParaRPr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3"/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목차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6305892" y="2751329"/>
            <a:ext cx="9810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7286891" y="3694263"/>
            <a:ext cx="4661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</a:rPr>
              <a:t>테이블정의서</a:t>
            </a: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302416" y="4430113"/>
            <a:ext cx="4661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</a:rPr>
              <a:t>기능구현</a:t>
            </a: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6336917" y="5032796"/>
            <a:ext cx="9810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400" b="1">
                <a:solidFill>
                  <a:schemeClr val="lt1"/>
                </a:solidFill>
              </a:rPr>
              <a:t>6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6334217" y="5712571"/>
            <a:ext cx="9810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400" b="1">
                <a:solidFill>
                  <a:schemeClr val="lt1"/>
                </a:solidFill>
              </a:rPr>
              <a:t>7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7284103" y="5845767"/>
            <a:ext cx="4661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</a:rPr>
              <a:t>작품시연</a:t>
            </a: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ko-KR" altLang="en-US" sz="4800" dirty="0" err="1" smtClean="0"/>
              <a:t>주요코드</a:t>
            </a:r>
            <a:r>
              <a:rPr lang="en-US" altLang="ko-KR" sz="3000" dirty="0" smtClean="0"/>
              <a:t>(</a:t>
            </a:r>
            <a:r>
              <a:rPr lang="ko-KR" altLang="en-US" sz="3000" dirty="0" smtClean="0"/>
              <a:t>카카오 로그인</a:t>
            </a:r>
            <a:r>
              <a:rPr lang="en-US" altLang="ko-KR" sz="3000" dirty="0" smtClean="0"/>
              <a:t>)</a:t>
            </a:r>
            <a:endParaRPr sz="3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39" y="1011308"/>
            <a:ext cx="5440102" cy="55911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387" y="1109333"/>
            <a:ext cx="5521124" cy="53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ko-KR" altLang="en-US" sz="4800" dirty="0" err="1" smtClean="0"/>
              <a:t>주요코드</a:t>
            </a:r>
            <a:r>
              <a:rPr lang="en-US" altLang="ko-KR" sz="3000" dirty="0" smtClean="0"/>
              <a:t>(</a:t>
            </a:r>
            <a:r>
              <a:rPr lang="en-US" sz="3000" dirty="0" err="1" smtClean="0"/>
              <a:t>Kakao</a:t>
            </a:r>
            <a:r>
              <a:rPr lang="en-US" sz="3000" dirty="0" smtClean="0"/>
              <a:t> Pay</a:t>
            </a:r>
            <a:r>
              <a:rPr lang="ko-KR" altLang="en-US" sz="3000" dirty="0" smtClean="0"/>
              <a:t>를 이용한 후원하기</a:t>
            </a:r>
            <a:r>
              <a:rPr lang="en-US" altLang="ko-KR" sz="3000" dirty="0" smtClean="0"/>
              <a:t>)</a:t>
            </a:r>
            <a:endParaRPr sz="3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3" y="1480192"/>
            <a:ext cx="7838665" cy="3447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58" y="2762603"/>
            <a:ext cx="7234177" cy="36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7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ko-KR" altLang="en-US" sz="4800" dirty="0" err="1" smtClean="0"/>
              <a:t>주요코드</a:t>
            </a:r>
            <a:r>
              <a:rPr lang="en-US" sz="3000" dirty="0" smtClean="0"/>
              <a:t>(</a:t>
            </a:r>
            <a:r>
              <a:rPr lang="en-US" sz="3000" dirty="0" err="1" smtClean="0"/>
              <a:t>Rserve</a:t>
            </a:r>
            <a:r>
              <a:rPr lang="ko-KR" altLang="en-US" sz="3000" dirty="0" smtClean="0"/>
              <a:t>를 이용한 막대그래프 그리기</a:t>
            </a:r>
            <a:r>
              <a:rPr lang="en-US" altLang="ko-KR" sz="3000" dirty="0"/>
              <a:t>)</a:t>
            </a:r>
            <a:endParaRPr sz="3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6" y="1366259"/>
            <a:ext cx="10359904" cy="51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2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ko-KR" altLang="en-US" sz="4800" dirty="0" err="1" smtClean="0"/>
              <a:t>주요코드</a:t>
            </a:r>
            <a:r>
              <a:rPr lang="en-US" altLang="ko-KR" sz="3000" dirty="0" smtClean="0"/>
              <a:t>(</a:t>
            </a:r>
            <a:r>
              <a:rPr lang="ko-KR" altLang="en-US" sz="3000" dirty="0" smtClean="0"/>
              <a:t>장애인과 </a:t>
            </a:r>
            <a:r>
              <a:rPr lang="ko-KR" altLang="en-US" sz="3000" dirty="0" err="1" smtClean="0"/>
              <a:t>봉사자간의</a:t>
            </a:r>
            <a:r>
              <a:rPr lang="ko-KR" altLang="en-US" sz="3000" dirty="0" smtClean="0"/>
              <a:t> 통신</a:t>
            </a:r>
            <a:r>
              <a:rPr lang="en-US" altLang="ko-KR" sz="3000" dirty="0" smtClean="0"/>
              <a:t>)</a:t>
            </a:r>
            <a:endParaRPr sz="3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7" y="1271587"/>
            <a:ext cx="5023413" cy="52509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020" y="1271587"/>
            <a:ext cx="5673765" cy="52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19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66ed50b3_0_459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29" name="Google Shape;329;g7666ed50b3_0_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223972"/>
            <a:ext cx="10287000" cy="50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7666ed50b3_0_45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800" dirty="0" err="1"/>
              <a:t>주요</a:t>
            </a:r>
            <a:r>
              <a:rPr lang="en-US" sz="4800" dirty="0"/>
              <a:t> </a:t>
            </a:r>
            <a:r>
              <a:rPr lang="en-US" sz="4800" dirty="0" err="1"/>
              <a:t>코드</a:t>
            </a:r>
            <a:r>
              <a:rPr lang="en-US" sz="3000" dirty="0"/>
              <a:t>(</a:t>
            </a:r>
            <a:r>
              <a:rPr lang="en-US" sz="3000" dirty="0" err="1"/>
              <a:t>장애인</a:t>
            </a:r>
            <a:r>
              <a:rPr lang="en-US" sz="3000" dirty="0"/>
              <a:t> </a:t>
            </a:r>
            <a:r>
              <a:rPr lang="en-US" sz="3000" dirty="0" err="1"/>
              <a:t>페이지</a:t>
            </a:r>
            <a:r>
              <a:rPr lang="en-US" sz="3000" dirty="0"/>
              <a:t>)</a:t>
            </a:r>
            <a:endParaRPr sz="3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666ed50b3_0_470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g7666ed50b3_0_47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800"/>
              <a:t>주요 코드</a:t>
            </a:r>
            <a:r>
              <a:rPr lang="en-US" sz="3000"/>
              <a:t>(마커, 필터)</a:t>
            </a:r>
            <a:endParaRPr sz="3000"/>
          </a:p>
        </p:txBody>
      </p:sp>
      <p:pic>
        <p:nvPicPr>
          <p:cNvPr id="337" name="Google Shape;337;g7666ed50b3_0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700" y="1309709"/>
            <a:ext cx="83058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7666ed50b3_0_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00" y="2996997"/>
            <a:ext cx="37052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7666ed50b3_0_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925" y="2997009"/>
            <a:ext cx="6760686" cy="3736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666ed50b3_0_476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g7666ed50b3_0_47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800"/>
              <a:t>주요 코드</a:t>
            </a:r>
            <a:r>
              <a:rPr lang="en-US" sz="3000"/>
              <a:t>(장애인 지도)</a:t>
            </a:r>
            <a:endParaRPr sz="3000"/>
          </a:p>
        </p:txBody>
      </p:sp>
      <p:pic>
        <p:nvPicPr>
          <p:cNvPr id="346" name="Google Shape;346;g7666ed50b3_0_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3" y="1102956"/>
            <a:ext cx="7701487" cy="548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66ed50b3_0_482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g7666ed50b3_0_48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800"/>
              <a:t>주요 코드</a:t>
            </a:r>
            <a:r>
              <a:rPr lang="en-US" sz="3000"/>
              <a:t>(주소찾기(좌표변환))</a:t>
            </a:r>
            <a:endParaRPr sz="3000"/>
          </a:p>
        </p:txBody>
      </p:sp>
      <p:pic>
        <p:nvPicPr>
          <p:cNvPr id="353" name="Google Shape;353;g7666ed50b3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63" y="1197234"/>
            <a:ext cx="7862677" cy="548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666ed50b3_0_488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g7666ed50b3_0_48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800"/>
              <a:t>주요 코드</a:t>
            </a:r>
            <a:r>
              <a:rPr lang="en-US" sz="3000"/>
              <a:t>(제이슨생성)</a:t>
            </a:r>
            <a:endParaRPr sz="3000"/>
          </a:p>
        </p:txBody>
      </p:sp>
      <p:pic>
        <p:nvPicPr>
          <p:cNvPr id="360" name="Google Shape;360;g7666ed50b3_0_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88" y="1245859"/>
            <a:ext cx="7840984" cy="548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666ed50b3_0_501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g7666ed50b3_0_50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800"/>
              <a:t>주요 코드</a:t>
            </a:r>
            <a:r>
              <a:rPr lang="en-US" sz="3000"/>
              <a:t>(제이슨파일)</a:t>
            </a:r>
            <a:endParaRPr sz="3000"/>
          </a:p>
        </p:txBody>
      </p:sp>
      <p:pic>
        <p:nvPicPr>
          <p:cNvPr id="367" name="Google Shape;367;g7666ed50b3_0_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109"/>
            <a:ext cx="11887199" cy="4134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ko-KR" altLang="en-US" dirty="0" err="1" smtClean="0"/>
              <a:t>주제선정</a:t>
            </a:r>
            <a:endParaRPr dirty="0"/>
          </a:p>
        </p:txBody>
      </p:sp>
      <p:sp>
        <p:nvSpPr>
          <p:cNvPr id="240" name="Google Shape;240;p7"/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w="635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w="635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1321126" y="3534320"/>
            <a:ext cx="698446" cy="698446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w="635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6844592" y="2992401"/>
            <a:ext cx="457626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봉찾사</a:t>
            </a:r>
            <a:r>
              <a:rPr lang="en-US" altLang="ko-KR" sz="2400" dirty="0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봉사자를 찾는 사이트</a:t>
            </a:r>
            <a:r>
              <a:rPr lang="en-US" altLang="ko-KR" sz="2400" dirty="0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"/>
          <p:cNvSpPr txBox="1"/>
          <p:nvPr/>
        </p:nvSpPr>
        <p:spPr>
          <a:xfrm>
            <a:off x="6844592" y="3665089"/>
            <a:ext cx="457626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 ‘</a:t>
            </a:r>
            <a:r>
              <a:rPr lang="ko-KR" altLang="en-US" dirty="0" err="1" smtClean="0">
                <a:solidFill>
                  <a:schemeClr val="lt1"/>
                </a:solidFill>
              </a:rPr>
              <a:t>봉찾사</a:t>
            </a:r>
            <a:r>
              <a:rPr lang="en-US" altLang="ko-KR" dirty="0" smtClean="0">
                <a:solidFill>
                  <a:schemeClr val="lt1"/>
                </a:solidFill>
              </a:rPr>
              <a:t>’ </a:t>
            </a:r>
            <a:r>
              <a:rPr lang="ko-KR" altLang="en-US" dirty="0" smtClean="0">
                <a:solidFill>
                  <a:schemeClr val="lt1"/>
                </a:solidFill>
              </a:rPr>
              <a:t>사이트를 통해서 실시간으로 봉사를 진행하고 추가적으로 </a:t>
            </a:r>
            <a:r>
              <a:rPr lang="ko-KR" altLang="en-US" dirty="0" err="1" smtClean="0">
                <a:solidFill>
                  <a:schemeClr val="lt1"/>
                </a:solidFill>
              </a:rPr>
              <a:t>봉사시간을</a:t>
            </a:r>
            <a:r>
              <a:rPr lang="ko-KR" altLang="en-US" dirty="0" smtClean="0">
                <a:solidFill>
                  <a:schemeClr val="lt1"/>
                </a:solidFill>
              </a:rPr>
              <a:t> 받을 수 있습니다</a:t>
            </a:r>
            <a:r>
              <a:rPr lang="en-US" altLang="ko-KR" dirty="0" smtClean="0">
                <a:solidFill>
                  <a:schemeClr val="lt1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자신의 지역에서 가까운 도움이 필요한 장애인을 위해 봉사를 진행합니다</a:t>
            </a:r>
            <a:r>
              <a:rPr lang="en-US" altLang="ko-KR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2626307" y="3559999"/>
            <a:ext cx="647088" cy="647088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 txBox="1"/>
          <p:nvPr/>
        </p:nvSpPr>
        <p:spPr>
          <a:xfrm>
            <a:off x="3888020" y="4085743"/>
            <a:ext cx="230425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실시간 봉사 서비스</a:t>
            </a:r>
            <a:endParaRPr sz="20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7"/>
          <p:cNvGrpSpPr/>
          <p:nvPr/>
        </p:nvGrpSpPr>
        <p:grpSpPr>
          <a:xfrm>
            <a:off x="2699460" y="5464000"/>
            <a:ext cx="3918658" cy="765136"/>
            <a:chOff x="539552" y="3029577"/>
            <a:chExt cx="1872208" cy="765136"/>
          </a:xfrm>
        </p:grpSpPr>
        <p:sp>
          <p:nvSpPr>
            <p:cNvPr id="250" name="Google Shape;250;p7"/>
            <p:cNvSpPr txBox="1"/>
            <p:nvPr/>
          </p:nvSpPr>
          <p:spPr>
            <a:xfrm>
              <a:off x="539552" y="3271533"/>
              <a:ext cx="187220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/>
                <a:t>봉사활동을 어떻게 </a:t>
              </a:r>
              <a:endParaRPr lang="en-US" altLang="ko-KR" dirty="0" smtClean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/>
                <a:t>시작해야 할지 모르는 봉사자</a:t>
              </a:r>
              <a:endParaRPr dirty="0"/>
            </a:p>
          </p:txBody>
        </p:sp>
        <p:sp>
          <p:nvSpPr>
            <p:cNvPr id="251" name="Google Shape;251;p7"/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solidFill>
                    <a:srgbClr val="3F3F3F"/>
                  </a:solidFill>
                </a:rPr>
                <a:t>봉사자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7"/>
          <p:cNvGrpSpPr/>
          <p:nvPr/>
        </p:nvGrpSpPr>
        <p:grpSpPr>
          <a:xfrm>
            <a:off x="2626307" y="1805578"/>
            <a:ext cx="3918658" cy="549692"/>
            <a:chOff x="539552" y="3029577"/>
            <a:chExt cx="1872208" cy="549692"/>
          </a:xfrm>
        </p:grpSpPr>
        <p:sp>
          <p:nvSpPr>
            <p:cNvPr id="253" name="Google Shape;253;p7"/>
            <p:cNvSpPr txBox="1"/>
            <p:nvPr/>
          </p:nvSpPr>
          <p:spPr>
            <a:xfrm>
              <a:off x="539552" y="3271533"/>
              <a:ext cx="187220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/>
                <a:t>실시간으로 도움이 필요한 장애인</a:t>
              </a:r>
              <a:endParaRPr dirty="0"/>
            </a:p>
          </p:txBody>
        </p:sp>
        <p:sp>
          <p:nvSpPr>
            <p:cNvPr id="254" name="Google Shape;254;p7"/>
            <p:cNvSpPr txBox="1"/>
            <p:nvPr/>
          </p:nvSpPr>
          <p:spPr>
            <a:xfrm>
              <a:off x="539552" y="3029577"/>
              <a:ext cx="18722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장애인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5" name="Google Shape;255;p7"/>
          <p:cNvCxnSpPr/>
          <p:nvPr/>
        </p:nvCxnSpPr>
        <p:spPr>
          <a:xfrm flipH="1">
            <a:off x="1670914" y="2042017"/>
            <a:ext cx="720000" cy="216000"/>
          </a:xfrm>
          <a:prstGeom prst="bentConnector2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256" name="Google Shape;256;p7"/>
          <p:cNvCxnSpPr/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257" name="Google Shape;257;p7"/>
          <p:cNvGrpSpPr/>
          <p:nvPr/>
        </p:nvGrpSpPr>
        <p:grpSpPr>
          <a:xfrm>
            <a:off x="4477067" y="3150198"/>
            <a:ext cx="1130986" cy="819601"/>
            <a:chOff x="4477067" y="3197243"/>
            <a:chExt cx="1130986" cy="819601"/>
          </a:xfrm>
        </p:grpSpPr>
        <p:grpSp>
          <p:nvGrpSpPr>
            <p:cNvPr id="258" name="Google Shape;258;p7"/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59" name="Google Shape;259;p7"/>
              <p:cNvCxnSpPr/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oval" w="med" len="med"/>
              </a:ln>
            </p:spPr>
          </p:cxnSp>
          <p:cxnSp>
            <p:nvCxnSpPr>
              <p:cNvPr id="260" name="Google Shape;260;p7"/>
              <p:cNvCxnSpPr/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oval" w="med" len="med"/>
              </a:ln>
            </p:spPr>
          </p:cxnSp>
        </p:grpSp>
        <p:cxnSp>
          <p:nvCxnSpPr>
            <p:cNvPr id="261" name="Google Shape;261;p7"/>
            <p:cNvCxnSpPr/>
            <p:nvPr/>
          </p:nvCxnSpPr>
          <p:spPr>
            <a:xfrm>
              <a:off x="5037112" y="3576272"/>
              <a:ext cx="10895" cy="440572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grpSp>
          <p:nvGrpSpPr>
            <p:cNvPr id="262" name="Google Shape;262;p7"/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263" name="Google Shape;263;p7"/>
              <p:cNvCxnSpPr/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-12684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oval" w="med" len="med"/>
              </a:ln>
            </p:spPr>
          </p:cxnSp>
          <p:cxnSp>
            <p:nvCxnSpPr>
              <p:cNvPr id="264" name="Google Shape;264;p7"/>
              <p:cNvCxnSpPr/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-3597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oval" w="med" len="med"/>
              </a:ln>
            </p:spPr>
          </p:cxnSp>
        </p:grpSp>
        <p:sp>
          <p:nvSpPr>
            <p:cNvPr id="265" name="Google Shape;265;p7"/>
            <p:cNvSpPr/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 extrusionOk="0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36" y="4484899"/>
            <a:ext cx="934780" cy="9347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2" y="2399591"/>
            <a:ext cx="749107" cy="9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1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666ed50b3_0_507"/>
          <p:cNvSpPr txBox="1"/>
          <p:nvPr/>
        </p:nvSpPr>
        <p:spPr>
          <a:xfrm>
            <a:off x="8392578" y="1674674"/>
            <a:ext cx="3301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3" name="Google Shape;373;g7666ed50b3_0_50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800"/>
              <a:t>주요 코드</a:t>
            </a:r>
            <a:r>
              <a:rPr lang="en-US" sz="3000"/>
              <a:t>(게시판)</a:t>
            </a:r>
            <a:endParaRPr sz="3000"/>
          </a:p>
        </p:txBody>
      </p:sp>
      <p:pic>
        <p:nvPicPr>
          <p:cNvPr id="374" name="Google Shape;374;g7666ed50b3_0_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0084"/>
            <a:ext cx="49911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7666ed50b3_0_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85225"/>
            <a:ext cx="4610345" cy="19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7666ed50b3_0_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00" y="3225884"/>
            <a:ext cx="60960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7666ed50b3_0_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075" y="1150075"/>
            <a:ext cx="3515725" cy="179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7666ed50b3_0_5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500" y="1063700"/>
            <a:ext cx="3204950" cy="18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4"/>
          <p:cNvSpPr txBox="1"/>
          <p:nvPr/>
        </p:nvSpPr>
        <p:spPr>
          <a:xfrm>
            <a:off x="752767" y="1495919"/>
            <a:ext cx="386186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3038408" y="2072598"/>
            <a:ext cx="4198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</a:rPr>
              <a:t>작품시연!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/>
          <p:nvPr/>
        </p:nvSpPr>
        <p:spPr>
          <a:xfrm>
            <a:off x="257175" y="245269"/>
            <a:ext cx="11677650" cy="6367462"/>
          </a:xfrm>
          <a:prstGeom prst="roundRect">
            <a:avLst>
              <a:gd name="adj" fmla="val 1203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498454" y="4564110"/>
            <a:ext cx="3644922" cy="180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</a:rPr>
              <a:t>구성원과 느낀점</a:t>
            </a:r>
            <a:endParaRPr/>
          </a:p>
        </p:txBody>
      </p:sp>
      <p:grpSp>
        <p:nvGrpSpPr>
          <p:cNvPr id="392" name="Google Shape;392;p41"/>
          <p:cNvGrpSpPr/>
          <p:nvPr/>
        </p:nvGrpSpPr>
        <p:grpSpPr>
          <a:xfrm>
            <a:off x="8912910" y="998877"/>
            <a:ext cx="2781027" cy="5419802"/>
            <a:chOff x="4871865" y="1777141"/>
            <a:chExt cx="3630109" cy="5419802"/>
          </a:xfrm>
        </p:grpSpPr>
        <p:sp>
          <p:nvSpPr>
            <p:cNvPr id="393" name="Google Shape;393;p41"/>
            <p:cNvSpPr txBox="1"/>
            <p:nvPr/>
          </p:nvSpPr>
          <p:spPr>
            <a:xfrm>
              <a:off x="4871866" y="2118630"/>
              <a:ext cx="3630108" cy="5078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팀프로젝트를 하면서 평소에 접해보지않았던 API와 JSON 등 공부 겸 조사하면서 새로운 언어들과 지금 내가 알고있는 언어와 만들어지기까지의 과정 들을 보면서 정말 뿌듯했다.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학원에서 배웠던 언어들도 프로젝트를 함으로써 다시 반복숙달 할 수 있는 기회가 생기고 내자신을 좀 더 성장할 수 있는 큰 기회였다고 생각한다.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1"/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lt1"/>
                  </a:solidFill>
                </a:rPr>
                <a:t>하동민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41"/>
          <p:cNvGrpSpPr/>
          <p:nvPr/>
        </p:nvGrpSpPr>
        <p:grpSpPr>
          <a:xfrm>
            <a:off x="6164245" y="998887"/>
            <a:ext cx="2748647" cy="5419901"/>
            <a:chOff x="1804651" y="1772017"/>
            <a:chExt cx="3630014" cy="5419901"/>
          </a:xfrm>
        </p:grpSpPr>
        <p:sp>
          <p:nvSpPr>
            <p:cNvPr id="396" name="Google Shape;396;p41"/>
            <p:cNvSpPr txBox="1"/>
            <p:nvPr/>
          </p:nvSpPr>
          <p:spPr>
            <a:xfrm>
              <a:off x="1804651" y="1772017"/>
              <a:ext cx="363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lt1"/>
                  </a:solidFill>
                </a:rPr>
                <a:t>권병준</a:t>
              </a:r>
              <a:r>
                <a:rPr lang="en-US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1"/>
            <p:cNvSpPr txBox="1"/>
            <p:nvPr/>
          </p:nvSpPr>
          <p:spPr>
            <a:xfrm>
              <a:off x="1804665" y="2113518"/>
              <a:ext cx="3630000" cy="50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주제선정을 할때 사회에 도움이 될만한 사이트를 만들고 싶었다.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만족스럽지는 못하지만 처음기획했던 기능들은 거의다 추가한 것 같다.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API와 여러 라이브러리들을 활용하며 기술이 많이 늘었다.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그리고 팀원들과의 원할한 의사소통으로 진행이 매끄러워 프로젝트 기간에 많은 재미를 느꼈다.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398" name="Google Shape;398;p41"/>
          <p:cNvSpPr txBox="1"/>
          <p:nvPr/>
        </p:nvSpPr>
        <p:spPr>
          <a:xfrm>
            <a:off x="3415655" y="1399388"/>
            <a:ext cx="2748600" cy="5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프로젝트를 진행하면서 팀원들과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구조적이고 체계적으로 공부할 수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있었다고 생각한다.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학업에서도 배웠던 내용들도 있고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한번쯤 접해본것도 있지만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API에 관련해서 좀 더 심화학습을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할 수 있어서 이해에 큰 도움이 되었다.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처음에는 팀원이 만들어지면서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아이디어와 방향설정에 대해 어떻게 진행해야할지 명확한 해결 방법을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제시하기가 많이 어려웠던것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같다.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3501395" y="998887"/>
            <a:ext cx="274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안동규</a:t>
            </a: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43"/>
          <p:cNvGrpSpPr/>
          <p:nvPr/>
        </p:nvGrpSpPr>
        <p:grpSpPr>
          <a:xfrm>
            <a:off x="3468551" y="2276476"/>
            <a:ext cx="5269188" cy="3419474"/>
            <a:chOff x="4655871" y="2637505"/>
            <a:chExt cx="2716484" cy="1217603"/>
          </a:xfrm>
        </p:grpSpPr>
        <p:grpSp>
          <p:nvGrpSpPr>
            <p:cNvPr id="405" name="Google Shape;405;p43"/>
            <p:cNvGrpSpPr/>
            <p:nvPr/>
          </p:nvGrpSpPr>
          <p:grpSpPr>
            <a:xfrm>
              <a:off x="6233055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406" name="Google Shape;406;p43"/>
              <p:cNvCxnSpPr/>
              <p:nvPr/>
            </p:nvCxnSpPr>
            <p:spPr>
              <a:xfrm rot="-5400000" flipH="1">
                <a:off x="5223467" y="3590067"/>
                <a:ext cx="291134" cy="278415"/>
              </a:xfrm>
              <a:prstGeom prst="bentConnector3">
                <a:avLst>
                  <a:gd name="adj1" fmla="val 161301"/>
                </a:avLst>
              </a:prstGeom>
              <a:noFill/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oval" w="med" len="med"/>
              </a:ln>
            </p:spPr>
          </p:cxnSp>
          <p:cxnSp>
            <p:nvCxnSpPr>
              <p:cNvPr id="407" name="Google Shape;407;p43"/>
              <p:cNvCxnSpPr/>
              <p:nvPr/>
            </p:nvCxnSpPr>
            <p:spPr>
              <a:xfrm rot="-5400000" flipH="1">
                <a:off x="5172591" y="3544830"/>
                <a:ext cx="396585" cy="474339"/>
              </a:xfrm>
              <a:prstGeom prst="bentConnector3">
                <a:avLst>
                  <a:gd name="adj1" fmla="val 130427"/>
                </a:avLst>
              </a:prstGeom>
              <a:noFill/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oval" w="med" len="med"/>
              </a:ln>
            </p:spPr>
          </p:cxnSp>
        </p:grpSp>
        <p:cxnSp>
          <p:nvCxnSpPr>
            <p:cNvPr id="408" name="Google Shape;408;p43"/>
            <p:cNvCxnSpPr/>
            <p:nvPr/>
          </p:nvCxnSpPr>
          <p:spPr>
            <a:xfrm>
              <a:off x="6001025" y="2637505"/>
              <a:ext cx="13087" cy="1217603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  <p:grpSp>
          <p:nvGrpSpPr>
            <p:cNvPr id="409" name="Google Shape;409;p43"/>
            <p:cNvGrpSpPr/>
            <p:nvPr/>
          </p:nvGrpSpPr>
          <p:grpSpPr>
            <a:xfrm flipH="1">
              <a:off x="4655871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410" name="Google Shape;410;p43"/>
              <p:cNvCxnSpPr/>
              <p:nvPr/>
            </p:nvCxnSpPr>
            <p:spPr>
              <a:xfrm rot="-5400000" flipH="1">
                <a:off x="5217648" y="3581177"/>
                <a:ext cx="291129" cy="296190"/>
              </a:xfrm>
              <a:prstGeom prst="bentConnector3">
                <a:avLst>
                  <a:gd name="adj1" fmla="val 162227"/>
                </a:avLst>
              </a:prstGeom>
              <a:noFill/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oval" w="med" len="med"/>
              </a:ln>
            </p:spPr>
          </p:cxnSp>
          <p:cxnSp>
            <p:nvCxnSpPr>
              <p:cNvPr id="411" name="Google Shape;411;p43"/>
              <p:cNvCxnSpPr/>
              <p:nvPr/>
            </p:nvCxnSpPr>
            <p:spPr>
              <a:xfrm rot="-5400000" flipH="1">
                <a:off x="5168436" y="3540676"/>
                <a:ext cx="396589" cy="482643"/>
              </a:xfrm>
              <a:prstGeom prst="bentConnector3">
                <a:avLst>
                  <a:gd name="adj1" fmla="val 129549"/>
                </a:avLst>
              </a:prstGeom>
              <a:noFill/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oval" w="med" len="med"/>
              </a:ln>
            </p:spPr>
          </p:cxnSp>
        </p:grpSp>
      </p:grpSp>
      <p:sp>
        <p:nvSpPr>
          <p:cNvPr id="412" name="Google Shape;412;p43"/>
          <p:cNvSpPr/>
          <p:nvPr/>
        </p:nvSpPr>
        <p:spPr>
          <a:xfrm>
            <a:off x="-9524" y="2836196"/>
            <a:ext cx="12196763" cy="1360392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3"/>
          <p:cNvSpPr/>
          <p:nvPr/>
        </p:nvSpPr>
        <p:spPr>
          <a:xfrm>
            <a:off x="-4762" y="2938634"/>
            <a:ext cx="12196763" cy="1155517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4762" y="3714495"/>
            <a:ext cx="12191852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</a:rPr>
              <a:t>질문받습니다.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3"/>
          <p:cNvSpPr/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 extrusionOk="0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421075" y="2450892"/>
            <a:ext cx="5316416" cy="1736505"/>
            <a:chOff x="3581399" y="426402"/>
            <a:chExt cx="5316416" cy="1736505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6383214" y="426402"/>
              <a:ext cx="2514601" cy="1736505"/>
              <a:chOff x="6031523" y="778095"/>
              <a:chExt cx="2514601" cy="1736505"/>
            </a:xfrm>
          </p:grpSpPr>
          <p:sp>
            <p:nvSpPr>
              <p:cNvPr id="115" name="Google Shape;115;p8"/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1">
                  <a:alpha val="69803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8"/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lt1"/>
                    </a:solidFill>
                  </a:rPr>
                  <a:t>봉사시간</a:t>
                </a:r>
                <a:endParaRPr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8"/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</a:rPr>
                  <a:t>봉사시간이 필요하신가요? </a:t>
                </a:r>
                <a:endParaRPr sz="1200">
                  <a:solidFill>
                    <a:schemeClr val="lt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</a:rPr>
                  <a:t>봉사활동을 하시면 봉사시간을 채워드립니다.</a:t>
                </a: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</p:txBody>
          </p:sp>
        </p:grpSp>
        <p:grpSp>
          <p:nvGrpSpPr>
            <p:cNvPr id="119" name="Google Shape;119;p8"/>
            <p:cNvGrpSpPr/>
            <p:nvPr/>
          </p:nvGrpSpPr>
          <p:grpSpPr>
            <a:xfrm>
              <a:off x="3581399" y="426402"/>
              <a:ext cx="2514601" cy="1736505"/>
              <a:chOff x="6031523" y="778095"/>
              <a:chExt cx="2514601" cy="1736505"/>
            </a:xfrm>
          </p:grpSpPr>
          <p:sp>
            <p:nvSpPr>
              <p:cNvPr id="120" name="Google Shape;120;p8"/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2">
                  <a:alpha val="69803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8"/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lt1"/>
                    </a:solidFill>
                  </a:rPr>
                  <a:t>쉬운 만남</a:t>
                </a:r>
                <a:endParaRPr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8"/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</a:rPr>
                  <a:t>장애인은 버튼 한번으로 주변에 있는 봉사자들에게 문자를 보냅니다.</a:t>
                </a:r>
                <a:endParaRPr sz="1100">
                  <a:solidFill>
                    <a:schemeClr val="lt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</a:rPr>
                  <a:t>봉사자는 문자를 받으면 원하는 언제든 봉사활동을 할 수 있습니다.</a:t>
                </a:r>
                <a:endParaRPr sz="11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24" name="Google Shape;124;p8"/>
          <p:cNvGrpSpPr/>
          <p:nvPr/>
        </p:nvGrpSpPr>
        <p:grpSpPr>
          <a:xfrm>
            <a:off x="4114560" y="391306"/>
            <a:ext cx="5316416" cy="1736505"/>
            <a:chOff x="6383214" y="2450892"/>
            <a:chExt cx="5316416" cy="1736505"/>
          </a:xfrm>
        </p:grpSpPr>
        <p:grpSp>
          <p:nvGrpSpPr>
            <p:cNvPr id="125" name="Google Shape;125;p8"/>
            <p:cNvGrpSpPr/>
            <p:nvPr/>
          </p:nvGrpSpPr>
          <p:grpSpPr>
            <a:xfrm>
              <a:off x="9185029" y="2450892"/>
              <a:ext cx="2514601" cy="1736505"/>
              <a:chOff x="6031523" y="778095"/>
              <a:chExt cx="2514601" cy="1736505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3">
                  <a:alpha val="69803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8"/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lt1"/>
                    </a:solidFill>
                  </a:rPr>
                  <a:t>장애인</a:t>
                </a:r>
                <a:endParaRPr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8"/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</a:rPr>
                  <a:t>몸이 불편하거나, 당장 일손이 필요할때 주변에 있는 봉사자들을 검색하여 불러낼수 있습니다.</a:t>
                </a: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>
              <a:off x="6383214" y="2450892"/>
              <a:ext cx="2514601" cy="1736505"/>
              <a:chOff x="6031523" y="778095"/>
              <a:chExt cx="2514601" cy="1736505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6383216" y="931985"/>
                <a:ext cx="2162908" cy="1582615"/>
              </a:xfrm>
              <a:prstGeom prst="rect">
                <a:avLst/>
              </a:prstGeom>
              <a:solidFill>
                <a:schemeClr val="accent5">
                  <a:alpha val="69803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6031523" y="778095"/>
                <a:ext cx="1582615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8"/>
              <p:cNvSpPr txBox="1"/>
              <p:nvPr/>
            </p:nvSpPr>
            <p:spPr>
              <a:xfrm>
                <a:off x="6090375" y="819848"/>
                <a:ext cx="14649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lt1"/>
                    </a:solidFill>
                  </a:rPr>
                  <a:t>봉사자</a:t>
                </a:r>
                <a:endParaRPr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8"/>
              <p:cNvSpPr txBox="1"/>
              <p:nvPr/>
            </p:nvSpPr>
            <p:spPr>
              <a:xfrm>
                <a:off x="6525936" y="1219970"/>
                <a:ext cx="187746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</a:rPr>
                  <a:t>언제 어디서든 장애인이 찾으면 달려갈수 있습니다.</a:t>
                </a: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lang="en-US" sz="1200">
                    <a:solidFill>
                      <a:schemeClr val="lt1"/>
                    </a:solidFill>
                  </a:rPr>
                  <a:t>(콜택시처럼..)</a:t>
                </a:r>
                <a:endParaRPr/>
              </a:p>
            </p:txBody>
          </p:sp>
        </p:grpSp>
      </p:grpSp>
      <p:grpSp>
        <p:nvGrpSpPr>
          <p:cNvPr id="135" name="Google Shape;135;p8"/>
          <p:cNvGrpSpPr/>
          <p:nvPr/>
        </p:nvGrpSpPr>
        <p:grpSpPr>
          <a:xfrm>
            <a:off x="9243881" y="4475382"/>
            <a:ext cx="2514601" cy="1736505"/>
            <a:chOff x="6031523" y="778095"/>
            <a:chExt cx="2514601" cy="1736505"/>
          </a:xfrm>
        </p:grpSpPr>
        <p:sp>
          <p:nvSpPr>
            <p:cNvPr id="136" name="Google Shape;136;p8"/>
            <p:cNvSpPr/>
            <p:nvPr/>
          </p:nvSpPr>
          <p:spPr>
            <a:xfrm>
              <a:off x="6383216" y="931985"/>
              <a:ext cx="2162908" cy="1582615"/>
            </a:xfrm>
            <a:prstGeom prst="rect">
              <a:avLst/>
            </a:prstGeom>
            <a:solidFill>
              <a:schemeClr val="accent5">
                <a:alpha val="69803"/>
              </a:scheme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6031523" y="778095"/>
              <a:ext cx="1582615" cy="391282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"/>
            <p:cNvSpPr txBox="1"/>
            <p:nvPr/>
          </p:nvSpPr>
          <p:spPr>
            <a:xfrm>
              <a:off x="6090375" y="819848"/>
              <a:ext cx="14649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lt1"/>
                  </a:solidFill>
                </a:rPr>
                <a:t>기부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 txBox="1"/>
            <p:nvPr/>
          </p:nvSpPr>
          <p:spPr>
            <a:xfrm>
              <a:off x="6525936" y="1219970"/>
              <a:ext cx="187746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우리 홈페이지는 기부를 받습니다. 카카오페이를 사용해 쉽게 기부할수 있습니다.</a:t>
              </a:r>
              <a:endParaRPr sz="12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기부내역과 사용내역은 투명하게 공개됩니다.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140" name="Google Shape;140;p8"/>
          <p:cNvSpPr txBox="1"/>
          <p:nvPr/>
        </p:nvSpPr>
        <p:spPr>
          <a:xfrm>
            <a:off x="576238" y="4281479"/>
            <a:ext cx="533488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 02. 구현 목표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8392578" y="1674674"/>
            <a:ext cx="3301191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os</a:t>
            </a: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US">
                <a:solidFill>
                  <a:schemeClr val="lt1"/>
                </a:solidFill>
              </a:rPr>
              <a:t>window 7, 10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server</a:t>
            </a: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US">
                <a:solidFill>
                  <a:schemeClr val="lt1"/>
                </a:solidFill>
              </a:rPr>
              <a:t>tomcat 8.5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DBMS</a:t>
            </a: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US">
                <a:solidFill>
                  <a:schemeClr val="lt1"/>
                </a:solidFill>
              </a:rPr>
              <a:t>oracle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develop tool</a:t>
            </a: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US">
                <a:solidFill>
                  <a:schemeClr val="lt1"/>
                </a:solidFill>
              </a:rPr>
              <a:t>Eclipse, MYSQL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library</a:t>
            </a: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US">
                <a:solidFill>
                  <a:schemeClr val="lt1"/>
                </a:solidFill>
              </a:rPr>
              <a:t>ojdbc6, standard, wNumb.min</a:t>
            </a: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US">
                <a:solidFill>
                  <a:schemeClr val="lt1"/>
                </a:solidFill>
              </a:rPr>
              <a:t>jstl, nouislider.min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language</a:t>
            </a: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US">
                <a:solidFill>
                  <a:schemeClr val="lt1"/>
                </a:solidFill>
              </a:rPr>
              <a:t>java, javascript, jsp, jquery, json</a:t>
            </a: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US">
                <a:solidFill>
                  <a:schemeClr val="lt1"/>
                </a:solidFill>
              </a:rPr>
              <a:t>spring, RestAPI, API</a:t>
            </a:r>
            <a:endParaRPr>
              <a:solidFill>
                <a:schemeClr val="lt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/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 extrusionOk="0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3"/>
          <p:cNvGrpSpPr/>
          <p:nvPr/>
        </p:nvGrpSpPr>
        <p:grpSpPr>
          <a:xfrm>
            <a:off x="-2" y="2499481"/>
            <a:ext cx="4896996" cy="2690371"/>
            <a:chOff x="-548507" y="477868"/>
            <a:chExt cx="11571351" cy="6357209"/>
          </a:xfrm>
        </p:grpSpPr>
        <p:sp>
          <p:nvSpPr>
            <p:cNvPr id="149" name="Google Shape;149;p23"/>
            <p:cNvSpPr/>
            <p:nvPr/>
          </p:nvSpPr>
          <p:spPr>
            <a:xfrm>
              <a:off x="-482765" y="6440599"/>
              <a:ext cx="11439858" cy="394478"/>
            </a:xfrm>
            <a:custGeom>
              <a:avLst/>
              <a:gdLst/>
              <a:ahLst/>
              <a:cxnLst/>
              <a:rect l="l" t="t" r="r" b="b"/>
              <a:pathLst>
                <a:path w="1657350" h="57150" extrusionOk="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700575" y="477868"/>
              <a:ext cx="9072991" cy="5917168"/>
            </a:xfrm>
            <a:custGeom>
              <a:avLst/>
              <a:gdLst/>
              <a:ahLst/>
              <a:cxnLst/>
              <a:rect l="l" t="t" r="r" b="b"/>
              <a:pathLst>
                <a:path w="1314450" h="857250" extrusionOk="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088451" y="839448"/>
              <a:ext cx="8284035" cy="5062466"/>
            </a:xfrm>
            <a:custGeom>
              <a:avLst/>
              <a:gdLst/>
              <a:ahLst/>
              <a:cxnLst/>
              <a:rect l="l" t="t" r="r" b="b"/>
              <a:pathLst>
                <a:path w="1200150" h="733425" extrusionOk="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-548507" y="6164484"/>
              <a:ext cx="11571351" cy="460224"/>
            </a:xfrm>
            <a:custGeom>
              <a:avLst/>
              <a:gdLst/>
              <a:ahLst/>
              <a:cxnLst/>
              <a:rect l="l" t="t" r="r" b="b"/>
              <a:pathLst>
                <a:path w="1676400" h="66675" extrusionOk="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/>
              <a:ahLst/>
              <a:cxnLst/>
              <a:rect l="l" t="t" r="r" b="b"/>
              <a:pathLst>
                <a:path w="1618413" h="184076" extrusionOk="0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" name="Google Shape;154;p23"/>
            <p:cNvGrpSpPr/>
            <p:nvPr/>
          </p:nvGrpSpPr>
          <p:grpSpPr>
            <a:xfrm>
              <a:off x="1606" y="6382978"/>
              <a:ext cx="414000" cy="115200"/>
              <a:chOff x="5955" y="6353672"/>
              <a:chExt cx="414000" cy="115200"/>
            </a:xfrm>
          </p:grpSpPr>
          <p:sp>
            <p:nvSpPr>
              <p:cNvPr id="155" name="Google Shape;155;p23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3"/>
              <p:cNvSpPr/>
              <p:nvPr/>
            </p:nvSpPr>
            <p:spPr>
              <a:xfrm>
                <a:off x="99417" y="6382279"/>
                <a:ext cx="227100" cy="55200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23"/>
            <p:cNvGrpSpPr/>
            <p:nvPr/>
          </p:nvGrpSpPr>
          <p:grpSpPr>
            <a:xfrm>
              <a:off x="9855291" y="6381600"/>
              <a:ext cx="886126" cy="115200"/>
              <a:chOff x="5955" y="6353672"/>
              <a:chExt cx="414000" cy="115200"/>
            </a:xfrm>
          </p:grpSpPr>
          <p:sp>
            <p:nvSpPr>
              <p:cNvPr id="158" name="Google Shape;158;p23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3"/>
              <p:cNvSpPr/>
              <p:nvPr/>
            </p:nvSpPr>
            <p:spPr>
              <a:xfrm>
                <a:off x="84761" y="6382279"/>
                <a:ext cx="256200" cy="55200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" name="Google Shape;160;p23"/>
            <p:cNvSpPr/>
            <p:nvPr/>
          </p:nvSpPr>
          <p:spPr>
            <a:xfrm>
              <a:off x="3892805" y="496953"/>
              <a:ext cx="5477614" cy="5427435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3"/>
          <p:cNvSpPr txBox="1"/>
          <p:nvPr/>
        </p:nvSpPr>
        <p:spPr>
          <a:xfrm>
            <a:off x="734000" y="2693100"/>
            <a:ext cx="3429000" cy="2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개발 환경</a:t>
            </a:r>
            <a:endParaRPr sz="3600"/>
          </a:p>
        </p:txBody>
      </p:sp>
      <p:sp>
        <p:nvSpPr>
          <p:cNvPr id="162" name="Google Shape;162;p23"/>
          <p:cNvSpPr/>
          <p:nvPr/>
        </p:nvSpPr>
        <p:spPr>
          <a:xfrm rot="-2844742">
            <a:off x="4564340" y="3144848"/>
            <a:ext cx="1009612" cy="1009612"/>
          </a:xfrm>
          <a:custGeom>
            <a:avLst/>
            <a:gdLst/>
            <a:ahLst/>
            <a:cxnLst/>
            <a:rect l="l" t="t" r="r" b="b"/>
            <a:pathLst>
              <a:path w="1265226" h="1265226" extrusionOk="0">
                <a:moveTo>
                  <a:pt x="1265226" y="1265226"/>
                </a:moveTo>
                <a:lnTo>
                  <a:pt x="419226" y="1265226"/>
                </a:lnTo>
                <a:cubicBezTo>
                  <a:pt x="289991" y="1265226"/>
                  <a:pt x="185226" y="1160461"/>
                  <a:pt x="185226" y="1031226"/>
                </a:cubicBezTo>
                <a:cubicBezTo>
                  <a:pt x="185226" y="901991"/>
                  <a:pt x="289991" y="797226"/>
                  <a:pt x="419226" y="797226"/>
                </a:cubicBezTo>
                <a:lnTo>
                  <a:pt x="466301" y="797226"/>
                </a:lnTo>
                <a:lnTo>
                  <a:pt x="0" y="330926"/>
                </a:lnTo>
                <a:lnTo>
                  <a:pt x="330926" y="0"/>
                </a:lnTo>
                <a:lnTo>
                  <a:pt x="797225" y="466299"/>
                </a:lnTo>
                <a:lnTo>
                  <a:pt x="797225" y="419226"/>
                </a:lnTo>
                <a:cubicBezTo>
                  <a:pt x="797225" y="289991"/>
                  <a:pt x="901990" y="185226"/>
                  <a:pt x="1031225" y="185226"/>
                </a:cubicBezTo>
                <a:cubicBezTo>
                  <a:pt x="1160460" y="185226"/>
                  <a:pt x="1265225" y="289991"/>
                  <a:pt x="1265225" y="419226"/>
                </a:cubicBezTo>
                <a:lnTo>
                  <a:pt x="1265225" y="797226"/>
                </a:lnTo>
                <a:lnTo>
                  <a:pt x="1265226" y="797226"/>
                </a:lnTo>
                <a:close/>
              </a:path>
            </a:pathLst>
          </a:custGeom>
          <a:solidFill>
            <a:schemeClr val="accent1"/>
          </a:solidFill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>
            <a:spLocks noGrp="1"/>
          </p:cNvSpPr>
          <p:nvPr>
            <p:ph type="pic" idx="3"/>
          </p:nvPr>
        </p:nvSpPr>
        <p:spPr>
          <a:xfrm>
            <a:off x="905623" y="2078266"/>
            <a:ext cx="229830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MEMBER</a:t>
            </a:r>
            <a:endParaRPr/>
          </a:p>
        </p:txBody>
      </p:sp>
      <p:sp>
        <p:nvSpPr>
          <p:cNvPr id="168" name="Google Shape;168;p5"/>
          <p:cNvSpPr>
            <a:spLocks noGrp="1"/>
          </p:cNvSpPr>
          <p:nvPr>
            <p:ph type="pic" idx="4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DONATION</a:t>
            </a:r>
            <a:endParaRPr/>
          </a:p>
        </p:txBody>
      </p:sp>
      <p:sp>
        <p:nvSpPr>
          <p:cNvPr id="169" name="Google Shape;169;p5"/>
          <p:cNvSpPr>
            <a:spLocks noGrp="1"/>
          </p:cNvSpPr>
          <p:nvPr>
            <p:ph type="pic" idx="5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CONNECT, LIST</a:t>
            </a:r>
            <a:endParaRPr/>
          </a:p>
        </p:txBody>
      </p:sp>
      <p:sp>
        <p:nvSpPr>
          <p:cNvPr id="170" name="Google Shape;170;p5"/>
          <p:cNvSpPr>
            <a:spLocks noGrp="1"/>
          </p:cNvSpPr>
          <p:nvPr>
            <p:ph type="pic" idx="6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BOARD</a:t>
            </a:r>
            <a:endParaRPr/>
          </a:p>
        </p:txBody>
      </p:sp>
      <p:sp>
        <p:nvSpPr>
          <p:cNvPr id="171" name="Google Shape;171;p5"/>
          <p:cNvSpPr txBox="1">
            <a:spLocks noGrp="1"/>
          </p:cNvSpPr>
          <p:nvPr>
            <p:ph type="body" idx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>
                <a:solidFill>
                  <a:srgbClr val="000000"/>
                </a:solidFill>
              </a:rPr>
              <a:t>03.테이블정의서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3593992" y="4156521"/>
            <a:ext cx="229816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6279412" y="4156521"/>
            <a:ext cx="2304058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8967782" y="4156521"/>
            <a:ext cx="2304058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7071441" y="384006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4383072" y="3840068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9759811" y="384006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905623" y="4156521"/>
            <a:ext cx="229816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1694703" y="3840068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5"/>
          <p:cNvGrpSpPr/>
          <p:nvPr/>
        </p:nvGrpSpPr>
        <p:grpSpPr>
          <a:xfrm>
            <a:off x="1154603" y="4640616"/>
            <a:ext cx="1800200" cy="521878"/>
            <a:chOff x="2851759" y="3796461"/>
            <a:chExt cx="1800000" cy="521878"/>
          </a:xfrm>
        </p:grpSpPr>
        <p:sp>
          <p:nvSpPr>
            <p:cNvPr id="181" name="Google Shape;181;p5"/>
            <p:cNvSpPr txBox="1"/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en-US" b="1">
                  <a:solidFill>
                    <a:srgbClr val="3F3F3F"/>
                  </a:solidFill>
                </a:rPr>
                <a:t>멤버</a:t>
              </a:r>
              <a:endParaRPr/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4"/>
                  </a:solidFill>
                </a:rPr>
                <a:t>MEMBER</a:t>
              </a:r>
              <a:endParaRPr/>
            </a:p>
          </p:txBody>
        </p:sp>
      </p:grpSp>
      <p:sp>
        <p:nvSpPr>
          <p:cNvPr id="183" name="Google Shape;183;p5"/>
          <p:cNvSpPr txBox="1"/>
          <p:nvPr/>
        </p:nvSpPr>
        <p:spPr>
          <a:xfrm>
            <a:off x="1154503" y="5225840"/>
            <a:ext cx="1800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봉사자와 장애인의 회원정보를 담은 테이블</a:t>
            </a:r>
            <a:endParaRPr/>
          </a:p>
        </p:txBody>
      </p:sp>
      <p:grpSp>
        <p:nvGrpSpPr>
          <p:cNvPr id="184" name="Google Shape;184;p5"/>
          <p:cNvGrpSpPr/>
          <p:nvPr/>
        </p:nvGrpSpPr>
        <p:grpSpPr>
          <a:xfrm>
            <a:off x="3842972" y="4640616"/>
            <a:ext cx="1800200" cy="521878"/>
            <a:chOff x="2851759" y="3796461"/>
            <a:chExt cx="1800000" cy="521878"/>
          </a:xfrm>
        </p:grpSpPr>
        <p:sp>
          <p:nvSpPr>
            <p:cNvPr id="185" name="Google Shape;185;p5"/>
            <p:cNvSpPr txBox="1"/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en-US" b="1">
                  <a:solidFill>
                    <a:srgbClr val="3F3F3F"/>
                  </a:solidFill>
                </a:rPr>
                <a:t>커넥트, 봉사리스트</a:t>
              </a:r>
              <a:endParaRPr/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3"/>
                  </a:solidFill>
                </a:rPr>
                <a:t>CONNECT, LIST</a:t>
              </a:r>
              <a:endPara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5"/>
          <p:cNvSpPr txBox="1"/>
          <p:nvPr/>
        </p:nvSpPr>
        <p:spPr>
          <a:xfrm>
            <a:off x="3842872" y="5225840"/>
            <a:ext cx="1800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봉사자가 활동한 내역들을 보관한 테이블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5"/>
          <p:cNvGrpSpPr/>
          <p:nvPr/>
        </p:nvGrpSpPr>
        <p:grpSpPr>
          <a:xfrm>
            <a:off x="6531341" y="4640616"/>
            <a:ext cx="1800200" cy="521878"/>
            <a:chOff x="2851759" y="3796461"/>
            <a:chExt cx="1800000" cy="521878"/>
          </a:xfrm>
        </p:grpSpPr>
        <p:sp>
          <p:nvSpPr>
            <p:cNvPr id="189" name="Google Shape;189;p5"/>
            <p:cNvSpPr txBox="1"/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en-US" b="1">
                  <a:solidFill>
                    <a:srgbClr val="3F3F3F"/>
                  </a:solidFill>
                </a:rPr>
                <a:t>기부</a:t>
              </a:r>
              <a:endParaRPr/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2"/>
                  </a:solidFill>
                </a:rPr>
                <a:t>DONATION</a:t>
              </a:r>
              <a:endParaRPr/>
            </a:p>
          </p:txBody>
        </p:sp>
      </p:grpSp>
      <p:sp>
        <p:nvSpPr>
          <p:cNvPr id="191" name="Google Shape;191;p5"/>
          <p:cNvSpPr txBox="1"/>
          <p:nvPr/>
        </p:nvSpPr>
        <p:spPr>
          <a:xfrm>
            <a:off x="6531241" y="5225840"/>
            <a:ext cx="1800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카카오페이를 통해 기부받은 내역을 담은 테이블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5"/>
          <p:cNvGrpSpPr/>
          <p:nvPr/>
        </p:nvGrpSpPr>
        <p:grpSpPr>
          <a:xfrm>
            <a:off x="9219711" y="4640616"/>
            <a:ext cx="1800200" cy="521878"/>
            <a:chOff x="2851759" y="3796461"/>
            <a:chExt cx="1800000" cy="521878"/>
          </a:xfrm>
        </p:grpSpPr>
        <p:sp>
          <p:nvSpPr>
            <p:cNvPr id="193" name="Google Shape;193;p5"/>
            <p:cNvSpPr txBox="1"/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en-US" b="1">
                  <a:solidFill>
                    <a:srgbClr val="3F3F3F"/>
                  </a:solidFill>
                </a:rPr>
                <a:t>게시판</a:t>
              </a:r>
              <a:endParaRPr/>
            </a:p>
          </p:txBody>
        </p:sp>
        <p:sp>
          <p:nvSpPr>
            <p:cNvPr id="194" name="Google Shape;194;p5"/>
            <p:cNvSpPr txBox="1"/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accent1"/>
                  </a:solidFill>
                </a:rPr>
                <a:t>BOARD</a:t>
              </a:r>
              <a:endParaRPr/>
            </a:p>
          </p:txBody>
        </p:sp>
      </p:grpSp>
      <p:sp>
        <p:nvSpPr>
          <p:cNvPr id="195" name="Google Shape;195;p5"/>
          <p:cNvSpPr txBox="1"/>
          <p:nvPr/>
        </p:nvSpPr>
        <p:spPr>
          <a:xfrm>
            <a:off x="9219611" y="5225840"/>
            <a:ext cx="1800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공지, 뉴스, 문의 등 을 담은 게시판 테이블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 flipH="1">
            <a:off x="1866435" y="4092564"/>
            <a:ext cx="395260" cy="251492"/>
          </a:xfrm>
          <a:custGeom>
            <a:avLst/>
            <a:gdLst/>
            <a:ahLst/>
            <a:cxnLst/>
            <a:rect l="l" t="t" r="r" b="b"/>
            <a:pathLst>
              <a:path w="3980365" h="2532594" extrusionOk="0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9926772" y="4017378"/>
            <a:ext cx="395260" cy="396194"/>
          </a:xfrm>
          <a:custGeom>
            <a:avLst/>
            <a:gdLst/>
            <a:ahLst/>
            <a:cxnLst/>
            <a:rect l="l" t="t" r="r" b="b"/>
            <a:pathLst>
              <a:path w="3866431" h="3921936" extrusionOk="0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7248261" y="4036502"/>
            <a:ext cx="395260" cy="307554"/>
          </a:xfrm>
          <a:custGeom>
            <a:avLst/>
            <a:gdLst/>
            <a:ahLst/>
            <a:cxnLst/>
            <a:rect l="l" t="t" r="r" b="b"/>
            <a:pathLst>
              <a:path w="3865288" h="3007610" extrusionOk="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4612360" y="3994177"/>
            <a:ext cx="269139" cy="395260"/>
          </a:xfrm>
          <a:custGeom>
            <a:avLst/>
            <a:gdLst/>
            <a:ahLst/>
            <a:cxnLst/>
            <a:rect l="l" t="t" r="r" b="b"/>
            <a:pathLst>
              <a:path w="2745756" h="4032448" extrusionOk="0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7666ed50b3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38225"/>
            <a:ext cx="9541051" cy="5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7666ed50b3_1_4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400"/>
              <a:t>테이블정의서</a:t>
            </a:r>
            <a:r>
              <a:rPr lang="en-US" sz="3000"/>
              <a:t>(member)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66ed50b3_1_7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400"/>
              <a:t>테이블정의서</a:t>
            </a:r>
            <a:r>
              <a:rPr lang="en-US" sz="3000"/>
              <a:t>(connect, list)</a:t>
            </a:r>
            <a:endParaRPr sz="3000"/>
          </a:p>
        </p:txBody>
      </p:sp>
      <p:pic>
        <p:nvPicPr>
          <p:cNvPr id="211" name="Google Shape;211;g7666ed50b3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25" y="1310459"/>
            <a:ext cx="108585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7666ed50b3_1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613" y="4111184"/>
            <a:ext cx="9572921" cy="255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66ed50b3_1_8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400"/>
              <a:t>테이블정의서</a:t>
            </a:r>
            <a:r>
              <a:rPr lang="en-US" sz="3000"/>
              <a:t>(donation)</a:t>
            </a:r>
            <a:endParaRPr sz="3000"/>
          </a:p>
        </p:txBody>
      </p:sp>
      <p:pic>
        <p:nvPicPr>
          <p:cNvPr id="218" name="Google Shape;218;g7666ed50b3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25" y="1225559"/>
            <a:ext cx="108585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와이드스크린</PresentationFormat>
  <Paragraphs>205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Cover and End Slide Master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Allppt.com</dc:creator>
  <cp:lastModifiedBy>안동현</cp:lastModifiedBy>
  <cp:revision>1</cp:revision>
  <dcterms:created xsi:type="dcterms:W3CDTF">2019-01-14T06:35:35Z</dcterms:created>
  <dcterms:modified xsi:type="dcterms:W3CDTF">2020-01-14T08:10:06Z</dcterms:modified>
</cp:coreProperties>
</file>